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84" r:id="rId4"/>
    <p:sldId id="269" r:id="rId5"/>
    <p:sldId id="292" r:id="rId6"/>
    <p:sldId id="285" r:id="rId7"/>
    <p:sldId id="294" r:id="rId8"/>
    <p:sldId id="271" r:id="rId9"/>
    <p:sldId id="263" r:id="rId10"/>
    <p:sldId id="295" r:id="rId11"/>
    <p:sldId id="291" r:id="rId12"/>
    <p:sldId id="264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8C7"/>
    <a:srgbClr val="E5E0D2"/>
    <a:srgbClr val="C3C1C4"/>
    <a:srgbClr val="7C7C7A"/>
    <a:srgbClr val="EBEDEE"/>
    <a:srgbClr val="373430"/>
    <a:srgbClr val="5F5F5D"/>
    <a:srgbClr val="E9E9E9"/>
    <a:srgbClr val="E4E3E1"/>
    <a:srgbClr val="E6E4E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1717" autoAdjust="0"/>
  </p:normalViewPr>
  <p:slideViewPr>
    <p:cSldViewPr snapToGrid="0" showGuides="1">
      <p:cViewPr>
        <p:scale>
          <a:sx n="75" d="100"/>
          <a:sy n="75" d="100"/>
        </p:scale>
        <p:origin x="1284" y="2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CBBBE1-28B1-44FF-B820-B5D06D3D4E16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CB525-A084-44EC-A0F5-487E02FC1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519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1CB525-A084-44EC-A0F5-487E02FC13B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333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4428E6-48F8-48FF-A4B7-7E67A9EE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2431C-BDF3-4534-AED0-115F103A4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173CB-01B9-4295-A804-D7D5973D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5FE16-77A0-484E-AEFD-FF537292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DF25-2E65-49D3-8F6F-64AA1109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835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20652-E714-4A15-826F-1B53C70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C14771D-DE0A-400C-8C59-8670E31F7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BEACB7-48C9-4FB8-8D34-7F4C6393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D31818-B6CD-47B0-9353-395CC539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008922-CAE3-4884-AE59-2BC74144C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4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371B8A-69A6-43D4-8783-6456E335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9DA1AA-3028-44E4-B5B0-C19BF61DC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2BCD8D-3E10-4F33-BC43-EACB05C0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E365BE-78DE-4079-B7F3-706874E9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0D9E52-1AFA-4482-A474-91FF4C5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83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DBF82B-6C4A-4F6E-A362-B2BF3BDC3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E6E910-43A6-49D6-A1B5-99E3B0C27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DB3AC-66C4-4244-9CE9-54D71AA5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92C886-882E-440B-806C-B06DE5089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323D2-1426-48F9-A93B-729E72E2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42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53C500-C8D9-4EBC-AC73-9F7D65F0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56CD17-259A-42E8-B64F-04C51B7C1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76CE5-8C59-42A2-A597-465DEAC8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312C6-1DCE-41BC-B5FA-FCFF5BE3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339A5-69DC-4256-84CA-F160D48ED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82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37A4D-E01E-45A7-B166-73EE7826C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0D6757-7DA6-452C-9903-7536978F1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DCC3C8-286B-4184-8752-32BC3B116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A751A-C45B-42C8-893F-826B22E7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7210C-0EDE-42F3-A19F-12B3884B4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15D590-E2D2-480C-AF73-67D855C5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00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E3AF97-024B-4EF1-B5B6-2E362F07C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41334B-2AA0-4E32-9445-B691EAB28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B62D6F-224F-4433-9752-11A255D32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D04EE0E-6C7E-4160-86AA-136E97F9FD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390FB9-7573-4784-A2A4-EDF1B3C59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64B30B-9C6A-4C96-8DB5-BCE9A09F7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A11AC4-2315-46FE-81A4-FE4B8434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2D39CB-CB92-40B8-9B0C-3FBBBDF9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9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32E25-F5B3-41EE-BD3B-6965721B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E1863-7C02-424B-AF80-CDB39671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99FB34-90A4-44A0-9CF8-F0BC0FE4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375702-4955-406C-919C-D35A1B8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06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6E1BA2-3103-4DB2-AAEB-ED1BAE45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05D5A54-85CA-45E5-9801-A3F15EEF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12AF2F-D0EC-4C7E-8979-4C17E3F4B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1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A167-5C7C-4CD2-A3E4-B6F94583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21CEB6-C525-4AEB-BB3E-B13156901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96C9A-4472-4D30-BFAE-60CB397B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E3F16-D603-4838-BA1C-0C9EEDE4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873C6-9D3A-4C62-9D46-88E6BAAB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A9C646-865F-49F4-8BDD-FB9A4DEC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91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258A6-5AAD-4F1F-976F-EDB5FF72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4441E-0165-42AA-88F8-E53C4BAAC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FCA1E8-0D3C-4590-82E2-D018D6E61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674557-7FD9-416C-A8B5-FA6C4B555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4A215C-B55F-4988-B45B-7667E8C7C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F3B86-5A48-411F-8090-830140A6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098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FD8C7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DF84FF-C412-430B-963A-695AABF7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E7982-A999-4B0A-85F1-A0D5C5503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48EB6A-F091-464F-A783-1AE546A56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E467A-4026-4A8D-97BF-715EF7FA6491}" type="datetimeFigureOut">
              <a:rPr lang="ko-KR" altLang="en-US" smtClean="0"/>
              <a:t>2024-02-01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1D2C7-63D5-4319-952D-A6F8404F4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39517A-02D4-4037-9427-974339FE7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1970-B5AD-4C48-B4F7-CE9623EA5BB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04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4248053" y="995601"/>
            <a:ext cx="3517460" cy="3631746"/>
            <a:chOff x="1426477" y="1116739"/>
            <a:chExt cx="3517460" cy="363174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70C938C-F8B1-4FFF-8F74-6ED0A876B136}"/>
                </a:ext>
              </a:extLst>
            </p:cNvPr>
            <p:cNvSpPr txBox="1"/>
            <p:nvPr/>
          </p:nvSpPr>
          <p:spPr>
            <a:xfrm>
              <a:off x="1761507" y="3655109"/>
              <a:ext cx="307808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dirty="0">
                  <a:latin typeface="Adobe Fan Heiti Std B" panose="020B0700000000000000" pitchFamily="34" charset="-128"/>
                </a:rPr>
                <a:t>TEA HOUSE</a:t>
              </a:r>
              <a:endParaRPr lang="ko-KR" altLang="en-US" sz="4000" dirty="0">
                <a:latin typeface="Adobe Fan Heiti Std B" panose="020B0700000000000000" pitchFamily="34" charset="-128"/>
              </a:endParaRPr>
            </a:p>
          </p:txBody>
        </p:sp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6477" y="1116739"/>
              <a:ext cx="3517460" cy="3631746"/>
            </a:xfrm>
            <a:prstGeom prst="rect">
              <a:avLst/>
            </a:prstGeom>
          </p:spPr>
        </p:pic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57C69CF-8D6C-C30C-D2CE-9C53E53A7159}"/>
              </a:ext>
            </a:extLst>
          </p:cNvPr>
          <p:cNvCxnSpPr>
            <a:cxnSpLocks/>
          </p:cNvCxnSpPr>
          <p:nvPr/>
        </p:nvCxnSpPr>
        <p:spPr>
          <a:xfrm>
            <a:off x="2588482" y="4282028"/>
            <a:ext cx="7015036" cy="0"/>
          </a:xfrm>
          <a:prstGeom prst="line">
            <a:avLst/>
          </a:prstGeom>
          <a:ln w="190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F3DD2D3-8DA7-657F-E9E7-C3FF64F3D9EC}"/>
              </a:ext>
            </a:extLst>
          </p:cNvPr>
          <p:cNvSpPr txBox="1"/>
          <p:nvPr/>
        </p:nvSpPr>
        <p:spPr>
          <a:xfrm>
            <a:off x="2588482" y="4393902"/>
            <a:ext cx="20489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K-Digital Training</a:t>
            </a:r>
            <a:endParaRPr lang="ko-KR" alt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7EFEDD-E834-6CB7-CC26-EFACE0529B26}"/>
              </a:ext>
            </a:extLst>
          </p:cNvPr>
          <p:cNvSpPr txBox="1"/>
          <p:nvPr/>
        </p:nvSpPr>
        <p:spPr>
          <a:xfrm>
            <a:off x="2588482" y="4739220"/>
            <a:ext cx="60388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Open API</a:t>
            </a:r>
            <a:r>
              <a:rPr lang="ko-KR" altLang="en-US" sz="1600" dirty="0"/>
              <a:t>를 활용한 스마트 웹</a:t>
            </a:r>
            <a:r>
              <a:rPr lang="en-US" altLang="ko-KR" sz="1600" dirty="0"/>
              <a:t>&amp;</a:t>
            </a:r>
            <a:r>
              <a:rPr lang="ko-KR" altLang="en-US" sz="1600" dirty="0"/>
              <a:t>앱 콘텐츠 실무 개발자 양성과정</a:t>
            </a:r>
          </a:p>
        </p:txBody>
      </p:sp>
    </p:spTree>
    <p:extLst>
      <p:ext uri="{BB962C8B-B14F-4D97-AF65-F5344CB8AC3E}">
        <p14:creationId xmlns:p14="http://schemas.microsoft.com/office/powerpoint/2010/main" val="232135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8773" y="0"/>
            <a:ext cx="6823227" cy="6858000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96983" y="97573"/>
            <a:ext cx="12039600" cy="677108"/>
            <a:chOff x="152400" y="226964"/>
            <a:chExt cx="12039600" cy="67710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0BF8F17-9E56-462D-B8ED-980C1047873B}"/>
                </a:ext>
              </a:extLst>
            </p:cNvPr>
            <p:cNvSpPr txBox="1"/>
            <p:nvPr/>
          </p:nvSpPr>
          <p:spPr>
            <a:xfrm>
              <a:off x="1676400" y="226964"/>
              <a:ext cx="3371436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800" spc="-300" dirty="0" smtClean="0">
                  <a:solidFill>
                    <a:schemeClr val="accent4"/>
                  </a:solidFill>
                </a:rPr>
                <a:t>수행 결과</a:t>
              </a:r>
              <a:r>
                <a:rPr lang="ko-KR" altLang="en-US" sz="3800" spc="-300" dirty="0" smtClean="0">
                  <a:solidFill>
                    <a:schemeClr val="accent4"/>
                  </a:solidFill>
                </a:rPr>
                <a:t> </a:t>
              </a:r>
              <a:r>
                <a:rPr lang="en-US" altLang="ko-KR" sz="3800" spc="-300" dirty="0" smtClean="0">
                  <a:solidFill>
                    <a:schemeClr val="accent4"/>
                  </a:solidFill>
                </a:rPr>
                <a:t>– </a:t>
              </a:r>
              <a:r>
                <a:rPr lang="ko-KR" altLang="en-US" sz="3800" spc="-300" dirty="0" err="1" smtClean="0">
                  <a:solidFill>
                    <a:schemeClr val="accent4"/>
                  </a:solidFill>
                </a:rPr>
                <a:t>목업</a:t>
              </a:r>
              <a:endParaRPr lang="ko-KR" altLang="en-US" sz="3800" spc="-300" dirty="0">
                <a:solidFill>
                  <a:schemeClr val="accent4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C4D8878-800F-4A94-9AEE-55D2DF32C42C}"/>
                </a:ext>
              </a:extLst>
            </p:cNvPr>
            <p:cNvSpPr txBox="1"/>
            <p:nvPr/>
          </p:nvSpPr>
          <p:spPr>
            <a:xfrm>
              <a:off x="583709" y="242352"/>
              <a:ext cx="8851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4"/>
                  </a:solidFill>
                </a:rPr>
                <a:t>Part </a:t>
              </a:r>
              <a:r>
                <a:rPr lang="en-US" altLang="ko-KR" dirty="0" smtClean="0">
                  <a:solidFill>
                    <a:schemeClr val="accent4"/>
                  </a:solidFill>
                </a:rPr>
                <a:t>3</a:t>
              </a:r>
              <a:endParaRPr lang="ko-KR" altLang="en-US" dirty="0">
                <a:solidFill>
                  <a:schemeClr val="accent4"/>
                </a:solidFill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30B7886A-E2C2-47A8-A271-1FD08F52EED0}"/>
                </a:ext>
              </a:extLst>
            </p:cNvPr>
            <p:cNvCxnSpPr>
              <a:cxnSpLocks/>
            </p:cNvCxnSpPr>
            <p:nvPr/>
          </p:nvCxnSpPr>
          <p:spPr>
            <a:xfrm>
              <a:off x="152400" y="898404"/>
              <a:ext cx="1435100" cy="0"/>
            </a:xfrm>
            <a:prstGeom prst="line">
              <a:avLst/>
            </a:prstGeom>
            <a:ln w="762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7911BDFD-7E29-44F7-9ED7-E8F36B51436C}"/>
                </a:ext>
              </a:extLst>
            </p:cNvPr>
            <p:cNvCxnSpPr/>
            <p:nvPr/>
          </p:nvCxnSpPr>
          <p:spPr>
            <a:xfrm>
              <a:off x="1587500" y="898404"/>
              <a:ext cx="106045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887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62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933128B-6256-CAFF-052E-D8C5A545AEDA}"/>
              </a:ext>
            </a:extLst>
          </p:cNvPr>
          <p:cNvSpPr/>
          <p:nvPr/>
        </p:nvSpPr>
        <p:spPr>
          <a:xfrm>
            <a:off x="0" y="0"/>
            <a:ext cx="2748757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2FF242B-6E9C-41EE-ACAD-471F1E061F41}"/>
              </a:ext>
            </a:extLst>
          </p:cNvPr>
          <p:cNvGrpSpPr/>
          <p:nvPr/>
        </p:nvGrpSpPr>
        <p:grpSpPr>
          <a:xfrm>
            <a:off x="346693" y="2444115"/>
            <a:ext cx="2055371" cy="1969770"/>
            <a:chOff x="901700" y="2721114"/>
            <a:chExt cx="2055371" cy="196977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A2DCC3D-051E-42FD-AA6D-78ABFF7996F4}"/>
                </a:ext>
              </a:extLst>
            </p:cNvPr>
            <p:cNvSpPr txBox="1"/>
            <p:nvPr/>
          </p:nvSpPr>
          <p:spPr>
            <a:xfrm>
              <a:off x="901700" y="2721114"/>
              <a:ext cx="205537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solidFill>
                    <a:srgbClr val="DFD8C7"/>
                  </a:solidFill>
                  <a:latin typeface="+mj-lt"/>
                </a:rPr>
                <a:t>Part 4</a:t>
              </a:r>
              <a:endParaRPr lang="ko-KR" altLang="en-US" sz="4400" dirty="0">
                <a:solidFill>
                  <a:srgbClr val="DFD8C7"/>
                </a:solidFill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BBA393-00D1-4319-BAA3-0B788B873931}"/>
                </a:ext>
              </a:extLst>
            </p:cNvPr>
            <p:cNvSpPr txBox="1"/>
            <p:nvPr/>
          </p:nvSpPr>
          <p:spPr>
            <a:xfrm>
              <a:off x="901700" y="3490555"/>
              <a:ext cx="187743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spc="-300" dirty="0" smtClean="0">
                  <a:solidFill>
                    <a:srgbClr val="DFD8C7"/>
                  </a:solidFill>
                </a:rPr>
                <a:t>소감</a:t>
              </a:r>
              <a:endParaRPr lang="en-US" altLang="ko-KR" sz="3600" spc="-300" dirty="0" smtClean="0">
                <a:solidFill>
                  <a:srgbClr val="DFD8C7"/>
                </a:solidFill>
              </a:endParaRPr>
            </a:p>
            <a:p>
              <a:pPr algn="ctr"/>
              <a:r>
                <a:rPr lang="ko-KR" altLang="en-US" sz="3600" spc="-300" dirty="0" smtClean="0">
                  <a:solidFill>
                    <a:srgbClr val="DFD8C7"/>
                  </a:solidFill>
                </a:rPr>
                <a:t>자체평가</a:t>
              </a:r>
              <a:endParaRPr lang="ko-KR" altLang="en-US" sz="3600" spc="-300" dirty="0">
                <a:solidFill>
                  <a:srgbClr val="DFD8C7"/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984500" y="1955800"/>
            <a:ext cx="889698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페이지를 보면서 뭔가를 만들었다는 점에 뿌듯했습니다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err="1" smtClean="0"/>
              <a:t>시간안에</a:t>
            </a:r>
            <a:r>
              <a:rPr lang="ko-KR" altLang="en-US" dirty="0" smtClean="0"/>
              <a:t> 페이지 하나를 완성도 있게 제작한다는 부분에서 많은 부족함을 느꼈습니다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기획의도부터 페이지 제작까지 수정이 반복되어 많은 시간이 소요된다는 점을</a:t>
            </a:r>
            <a:endParaRPr lang="en-US" altLang="ko-KR" dirty="0" smtClean="0"/>
          </a:p>
          <a:p>
            <a:r>
              <a:rPr lang="ko-KR" altLang="en-US" dirty="0" smtClean="0"/>
              <a:t>알게 되었습니다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코드 작성시 어려웠던 부분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위의 해당부분에 유의하며</a:t>
            </a:r>
            <a:endParaRPr lang="en-US" altLang="ko-KR" dirty="0" smtClean="0"/>
          </a:p>
          <a:p>
            <a:r>
              <a:rPr lang="ko-KR" altLang="en-US" dirty="0" smtClean="0"/>
              <a:t>개선해 완성도 높은 페이지를 만들 것입니다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9527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933128B-6256-CAFF-052E-D8C5A545AEDA}"/>
              </a:ext>
            </a:extLst>
          </p:cNvPr>
          <p:cNvSpPr/>
          <p:nvPr/>
        </p:nvSpPr>
        <p:spPr>
          <a:xfrm>
            <a:off x="0" y="0"/>
            <a:ext cx="2748757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049933-013A-4DA4-B40F-DB900F3E4904}"/>
              </a:ext>
            </a:extLst>
          </p:cNvPr>
          <p:cNvSpPr txBox="1"/>
          <p:nvPr/>
        </p:nvSpPr>
        <p:spPr>
          <a:xfrm>
            <a:off x="435659" y="405443"/>
            <a:ext cx="187743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rgbClr val="C3C1C4"/>
                </a:solidFill>
                <a:latin typeface="+mj-lt"/>
              </a:rPr>
              <a:t>목차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76D3768-DE4D-51B3-5FDF-E5C4A37B40D4}"/>
              </a:ext>
            </a:extLst>
          </p:cNvPr>
          <p:cNvCxnSpPr>
            <a:cxnSpLocks/>
          </p:cNvCxnSpPr>
          <p:nvPr/>
        </p:nvCxnSpPr>
        <p:spPr>
          <a:xfrm>
            <a:off x="358376" y="1625583"/>
            <a:ext cx="2032005" cy="0"/>
          </a:xfrm>
          <a:prstGeom prst="line">
            <a:avLst/>
          </a:prstGeom>
          <a:ln w="190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5728A93-03BC-6C30-D136-05205359F0F4}"/>
              </a:ext>
            </a:extLst>
          </p:cNvPr>
          <p:cNvCxnSpPr>
            <a:cxnSpLocks/>
          </p:cNvCxnSpPr>
          <p:nvPr/>
        </p:nvCxnSpPr>
        <p:spPr>
          <a:xfrm>
            <a:off x="3514248" y="3744546"/>
            <a:ext cx="7015036" cy="0"/>
          </a:xfrm>
          <a:prstGeom prst="line">
            <a:avLst/>
          </a:prstGeom>
          <a:ln w="190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타원 22">
            <a:extLst>
              <a:ext uri="{FF2B5EF4-FFF2-40B4-BE49-F238E27FC236}">
                <a16:creationId xmlns:a16="http://schemas.microsoft.com/office/drawing/2014/main" id="{A1AD1010-6DC9-4526-A055-4240BB513443}"/>
              </a:ext>
            </a:extLst>
          </p:cNvPr>
          <p:cNvSpPr/>
          <p:nvPr/>
        </p:nvSpPr>
        <p:spPr>
          <a:xfrm>
            <a:off x="5636738" y="3345391"/>
            <a:ext cx="900000" cy="90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56109E82-656D-825A-6853-D5A2B651F457}"/>
              </a:ext>
            </a:extLst>
          </p:cNvPr>
          <p:cNvSpPr/>
          <p:nvPr/>
        </p:nvSpPr>
        <p:spPr>
          <a:xfrm>
            <a:off x="3482760" y="3345389"/>
            <a:ext cx="900000" cy="90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9AFEFDD0-951D-57DA-30F9-C639CE1CC5EB}"/>
              </a:ext>
            </a:extLst>
          </p:cNvPr>
          <p:cNvSpPr/>
          <p:nvPr/>
        </p:nvSpPr>
        <p:spPr>
          <a:xfrm>
            <a:off x="9944693" y="3398860"/>
            <a:ext cx="900000" cy="90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04</a:t>
            </a:r>
            <a:endParaRPr lang="en-US" altLang="ko-KR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D96F470-035C-FA41-8A2B-4A736C235429}"/>
              </a:ext>
            </a:extLst>
          </p:cNvPr>
          <p:cNvSpPr/>
          <p:nvPr/>
        </p:nvSpPr>
        <p:spPr>
          <a:xfrm>
            <a:off x="7790716" y="3345391"/>
            <a:ext cx="900000" cy="90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03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F9DFF6-E237-AC74-8931-501E8B180532}"/>
              </a:ext>
            </a:extLst>
          </p:cNvPr>
          <p:cNvSpPr txBox="1"/>
          <p:nvPr/>
        </p:nvSpPr>
        <p:spPr>
          <a:xfrm>
            <a:off x="4080537" y="1750663"/>
            <a:ext cx="1633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프로젝트</a:t>
            </a:r>
            <a:r>
              <a:rPr lang="en-US" altLang="ko-KR" dirty="0"/>
              <a:t> </a:t>
            </a:r>
            <a:r>
              <a:rPr lang="ko-KR" altLang="en-US" dirty="0"/>
              <a:t>개요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기획 </a:t>
            </a:r>
            <a:r>
              <a:rPr lang="ko-KR" altLang="en-US" dirty="0" smtClean="0"/>
              <a:t>목적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025B52-C99C-9EE5-7177-D6301E5D8978}"/>
              </a:ext>
            </a:extLst>
          </p:cNvPr>
          <p:cNvSpPr txBox="1"/>
          <p:nvPr/>
        </p:nvSpPr>
        <p:spPr>
          <a:xfrm>
            <a:off x="6489665" y="4491491"/>
            <a:ext cx="25106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UI/UX</a:t>
            </a:r>
            <a:r>
              <a:rPr lang="ko-KR" altLang="en-US" dirty="0"/>
              <a:t> </a:t>
            </a:r>
            <a:r>
              <a:rPr lang="ko-KR" altLang="en-US" dirty="0" smtClean="0"/>
              <a:t> 설계 및 디자인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개발정보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가이드라인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와이어프레임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F6E270C-68EF-101B-8530-7048783F1A7D}"/>
              </a:ext>
            </a:extLst>
          </p:cNvPr>
          <p:cNvSpPr txBox="1"/>
          <p:nvPr/>
        </p:nvSpPr>
        <p:spPr>
          <a:xfrm>
            <a:off x="8231594" y="1750663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수행결과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목업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64D2909-6E07-D369-BDF0-F60BD6C0BCB9}"/>
              </a:ext>
            </a:extLst>
          </p:cNvPr>
          <p:cNvSpPr txBox="1"/>
          <p:nvPr/>
        </p:nvSpPr>
        <p:spPr>
          <a:xfrm>
            <a:off x="9880326" y="4906989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소감 및 자체평가</a:t>
            </a:r>
            <a:endParaRPr lang="ko-KR" altLang="en-US" dirty="0"/>
          </a:p>
        </p:txBody>
      </p: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18EFEAF9-4DC7-3D26-B71D-ADB91D6A73BB}"/>
              </a:ext>
            </a:extLst>
          </p:cNvPr>
          <p:cNvCxnSpPr>
            <a:cxnSpLocks/>
            <a:stCxn id="23" idx="4"/>
            <a:endCxn id="32" idx="1"/>
          </p:cNvCxnSpPr>
          <p:nvPr/>
        </p:nvCxnSpPr>
        <p:spPr>
          <a:xfrm rot="16200000" flipH="1">
            <a:off x="5795819" y="4536309"/>
            <a:ext cx="984764" cy="40292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연결선: 꺾임 48">
            <a:extLst>
              <a:ext uri="{FF2B5EF4-FFF2-40B4-BE49-F238E27FC236}">
                <a16:creationId xmlns:a16="http://schemas.microsoft.com/office/drawing/2014/main" id="{9AB6EFF6-11FA-752A-B899-E66829E4CA51}"/>
              </a:ext>
            </a:extLst>
          </p:cNvPr>
          <p:cNvCxnSpPr>
            <a:cxnSpLocks/>
            <a:stCxn id="26" idx="1"/>
            <a:endCxn id="33" idx="1"/>
          </p:cNvCxnSpPr>
          <p:nvPr/>
        </p:nvCxnSpPr>
        <p:spPr>
          <a:xfrm rot="5400000" flipH="1" flipV="1">
            <a:off x="7375374" y="2620973"/>
            <a:ext cx="1403364" cy="30907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535C063A-D9FB-3207-B9F3-87BA3E229009}"/>
              </a:ext>
            </a:extLst>
          </p:cNvPr>
          <p:cNvCxnSpPr>
            <a:stCxn id="25" idx="3"/>
            <a:endCxn id="34" idx="1"/>
          </p:cNvCxnSpPr>
          <p:nvPr/>
        </p:nvCxnSpPr>
        <p:spPr>
          <a:xfrm rot="5400000">
            <a:off x="9516113" y="4531272"/>
            <a:ext cx="924597" cy="196169"/>
          </a:xfrm>
          <a:prstGeom prst="bentConnector4">
            <a:avLst>
              <a:gd name="adj1" fmla="val 32886"/>
              <a:gd name="adj2" fmla="val 216532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94DCAC3B-F9C5-535A-84D3-D126AEE2C7E2}"/>
              </a:ext>
            </a:extLst>
          </p:cNvPr>
          <p:cNvCxnSpPr>
            <a:stCxn id="24" idx="1"/>
            <a:endCxn id="30" idx="1"/>
          </p:cNvCxnSpPr>
          <p:nvPr/>
        </p:nvCxnSpPr>
        <p:spPr>
          <a:xfrm rot="5400000" flipH="1" flipV="1">
            <a:off x="3145868" y="2542523"/>
            <a:ext cx="1403362" cy="46597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254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70ABAF4-B7D7-4451-86D1-13ABD2AFC6F3}"/>
              </a:ext>
            </a:extLst>
          </p:cNvPr>
          <p:cNvGrpSpPr/>
          <p:nvPr/>
        </p:nvGrpSpPr>
        <p:grpSpPr>
          <a:xfrm>
            <a:off x="901700" y="2721114"/>
            <a:ext cx="2811988" cy="1415772"/>
            <a:chOff x="901700" y="2721114"/>
            <a:chExt cx="2811988" cy="1415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375DB5D-21C7-4AF7-83F4-2F90A21B484B}"/>
                </a:ext>
              </a:extLst>
            </p:cNvPr>
            <p:cNvSpPr txBox="1"/>
            <p:nvPr/>
          </p:nvSpPr>
          <p:spPr>
            <a:xfrm>
              <a:off x="901700" y="2721114"/>
              <a:ext cx="18886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latin typeface="+mj-lt"/>
                </a:rPr>
                <a:t>Part 1</a:t>
              </a:r>
              <a:endParaRPr lang="ko-KR" altLang="en-US" sz="4400" dirty="0">
                <a:latin typeface="+mj-l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17CE3DC-31B7-4866-BC2D-23230B56C9A7}"/>
                </a:ext>
              </a:extLst>
            </p:cNvPr>
            <p:cNvSpPr txBox="1"/>
            <p:nvPr/>
          </p:nvSpPr>
          <p:spPr>
            <a:xfrm>
              <a:off x="901700" y="3490555"/>
              <a:ext cx="28119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spc="-300" dirty="0"/>
                <a:t>프로젝트 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04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108858" y="109448"/>
            <a:ext cx="12039600" cy="677108"/>
            <a:chOff x="152400" y="226964"/>
            <a:chExt cx="12039600" cy="67710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0BF8F17-9E56-462D-B8ED-980C1047873B}"/>
                </a:ext>
              </a:extLst>
            </p:cNvPr>
            <p:cNvSpPr txBox="1"/>
            <p:nvPr/>
          </p:nvSpPr>
          <p:spPr>
            <a:xfrm>
              <a:off x="1676400" y="226964"/>
              <a:ext cx="5206875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800" spc="-300" dirty="0" smtClean="0">
                  <a:solidFill>
                    <a:schemeClr val="accent4"/>
                  </a:solidFill>
                </a:rPr>
                <a:t>프로젝트 개요 </a:t>
              </a:r>
              <a:r>
                <a:rPr lang="en-US" altLang="ko-KR" sz="3800" spc="-300" dirty="0" smtClean="0">
                  <a:solidFill>
                    <a:schemeClr val="accent4"/>
                  </a:solidFill>
                </a:rPr>
                <a:t>- </a:t>
              </a:r>
              <a:r>
                <a:rPr lang="ko-KR" altLang="en-US" sz="3800" spc="-300" dirty="0" smtClean="0">
                  <a:solidFill>
                    <a:schemeClr val="accent4"/>
                  </a:solidFill>
                </a:rPr>
                <a:t>기획 목적</a:t>
              </a:r>
              <a:endParaRPr lang="ko-KR" altLang="en-US" sz="3800" spc="-300" dirty="0">
                <a:solidFill>
                  <a:schemeClr val="accent4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C4D8878-800F-4A94-9AEE-55D2DF32C42C}"/>
                </a:ext>
              </a:extLst>
            </p:cNvPr>
            <p:cNvSpPr txBox="1"/>
            <p:nvPr/>
          </p:nvSpPr>
          <p:spPr>
            <a:xfrm>
              <a:off x="583709" y="242352"/>
              <a:ext cx="8386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4"/>
                  </a:solidFill>
                </a:rPr>
                <a:t>Part 1</a:t>
              </a:r>
              <a:endParaRPr lang="ko-KR" altLang="en-US" dirty="0">
                <a:solidFill>
                  <a:schemeClr val="accent4"/>
                </a:solidFill>
              </a:endParaRPr>
            </a:p>
          </p:txBody>
        </p:sp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30B7886A-E2C2-47A8-A271-1FD08F52EED0}"/>
                </a:ext>
              </a:extLst>
            </p:cNvPr>
            <p:cNvCxnSpPr>
              <a:cxnSpLocks/>
            </p:cNvCxnSpPr>
            <p:nvPr/>
          </p:nvCxnSpPr>
          <p:spPr>
            <a:xfrm>
              <a:off x="152400" y="898404"/>
              <a:ext cx="1435100" cy="0"/>
            </a:xfrm>
            <a:prstGeom prst="line">
              <a:avLst/>
            </a:prstGeom>
            <a:ln w="762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911BDFD-7E29-44F7-9ED7-E8F36B51436C}"/>
                </a:ext>
              </a:extLst>
            </p:cNvPr>
            <p:cNvCxnSpPr/>
            <p:nvPr/>
          </p:nvCxnSpPr>
          <p:spPr>
            <a:xfrm>
              <a:off x="1587500" y="898404"/>
              <a:ext cx="106045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4706320" y="1951672"/>
            <a:ext cx="661784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/>
              <a:t>오설록</a:t>
            </a:r>
            <a:r>
              <a:rPr lang="ko-KR" altLang="en-US" sz="2400" b="1" dirty="0"/>
              <a:t> 티 하우스 </a:t>
            </a:r>
            <a:r>
              <a:rPr lang="en-US" altLang="ko-KR" sz="2400" b="1" dirty="0"/>
              <a:t>: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녹차 제품으로 유명한 </a:t>
            </a:r>
            <a:r>
              <a:rPr lang="ko-KR" altLang="en-US" dirty="0" err="1"/>
              <a:t>오설록이</a:t>
            </a:r>
            <a:r>
              <a:rPr lang="ko-KR" altLang="en-US" dirty="0"/>
              <a:t> 만든 티 카페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제품 중심의 기존  홈페이지를 간단한 </a:t>
            </a:r>
            <a:r>
              <a:rPr lang="ko-KR" altLang="en-US" dirty="0" err="1"/>
              <a:t>오설록의</a:t>
            </a:r>
            <a:r>
              <a:rPr lang="ko-KR" altLang="en-US" dirty="0"/>
              <a:t> 설명과 티 하우스의 내용이 담긴 랜딩페이지로 재구성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우리나라 전통 차 문화를 즐길 수 있는 티 하우스를 소개하며 차를 활용한 다양한 음료와 디저트를 즐길 수 있음을 강조하여 더 풍부하고 특별한 차의 세계를 소개하고자 함</a:t>
            </a:r>
            <a:r>
              <a:rPr lang="en-US" altLang="ko-KR" dirty="0"/>
              <a:t>.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8EA1627-71F6-8B81-2EF6-AA21F785B340}"/>
              </a:ext>
            </a:extLst>
          </p:cNvPr>
          <p:cNvGrpSpPr/>
          <p:nvPr/>
        </p:nvGrpSpPr>
        <p:grpSpPr>
          <a:xfrm>
            <a:off x="867834" y="1651603"/>
            <a:ext cx="3517460" cy="3631746"/>
            <a:chOff x="1067859" y="819497"/>
            <a:chExt cx="3517460" cy="3631746"/>
          </a:xfrm>
        </p:grpSpPr>
        <p:pic>
          <p:nvPicPr>
            <p:cNvPr id="2" name="그림 1" descr="텍스트, 그래픽, 폰트, 로고이(가) 표시된 사진&#10;&#10;자동 생성된 설명">
              <a:extLst>
                <a:ext uri="{FF2B5EF4-FFF2-40B4-BE49-F238E27FC236}">
                  <a16:creationId xmlns:a16="http://schemas.microsoft.com/office/drawing/2014/main" id="{F40284C2-4E54-D16F-954C-7936D17B9F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7859" y="819497"/>
              <a:ext cx="3517460" cy="363174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D8D6DA6-7882-BABE-0595-2C8FFD1C9055}"/>
                </a:ext>
              </a:extLst>
            </p:cNvPr>
            <p:cNvSpPr txBox="1"/>
            <p:nvPr/>
          </p:nvSpPr>
          <p:spPr>
            <a:xfrm>
              <a:off x="2036950" y="4081911"/>
              <a:ext cx="15792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TEA HOUSE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1605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770ABAF4-B7D7-4451-86D1-13ABD2AFC6F3}"/>
              </a:ext>
            </a:extLst>
          </p:cNvPr>
          <p:cNvGrpSpPr/>
          <p:nvPr/>
        </p:nvGrpSpPr>
        <p:grpSpPr>
          <a:xfrm>
            <a:off x="901700" y="2721114"/>
            <a:ext cx="4075155" cy="1415772"/>
            <a:chOff x="901700" y="2721114"/>
            <a:chExt cx="4075155" cy="1415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375DB5D-21C7-4AF7-83F4-2F90A21B484B}"/>
                </a:ext>
              </a:extLst>
            </p:cNvPr>
            <p:cNvSpPr txBox="1"/>
            <p:nvPr/>
          </p:nvSpPr>
          <p:spPr>
            <a:xfrm>
              <a:off x="901700" y="2721114"/>
              <a:ext cx="19960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latin typeface="+mj-lt"/>
                </a:rPr>
                <a:t>Part 2</a:t>
              </a:r>
              <a:endParaRPr lang="ko-KR" altLang="en-US" sz="4400" dirty="0">
                <a:latin typeface="+mj-lt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17CE3DC-31B7-4866-BC2D-23230B56C9A7}"/>
                </a:ext>
              </a:extLst>
            </p:cNvPr>
            <p:cNvSpPr txBox="1"/>
            <p:nvPr/>
          </p:nvSpPr>
          <p:spPr>
            <a:xfrm>
              <a:off x="901700" y="3490555"/>
              <a:ext cx="40751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spc="-300" dirty="0"/>
                <a:t>UI/UX</a:t>
              </a:r>
              <a:r>
                <a:rPr lang="ko-KR" altLang="en-US" sz="3600" spc="-300" dirty="0" smtClean="0"/>
                <a:t>설계 및 디자인</a:t>
              </a:r>
              <a:endParaRPr lang="ko-KR" altLang="en-US" sz="3600" spc="-3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0330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582BF218-E738-0F8A-E6E9-9CF04E8E36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82136"/>
              </p:ext>
            </p:extLst>
          </p:nvPr>
        </p:nvGraphicFramePr>
        <p:xfrm>
          <a:off x="1006582" y="1432727"/>
          <a:ext cx="10178836" cy="45005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1424">
                  <a:extLst>
                    <a:ext uri="{9D8B030D-6E8A-4147-A177-3AD203B41FA5}">
                      <a16:colId xmlns:a16="http://schemas.microsoft.com/office/drawing/2014/main" val="221741354"/>
                    </a:ext>
                  </a:extLst>
                </a:gridCol>
                <a:gridCol w="7727412">
                  <a:extLst>
                    <a:ext uri="{9D8B030D-6E8A-4147-A177-3AD203B41FA5}">
                      <a16:colId xmlns:a16="http://schemas.microsoft.com/office/drawing/2014/main" val="3099686732"/>
                    </a:ext>
                  </a:extLst>
                </a:gridCol>
              </a:tblGrid>
              <a:tr h="22347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언어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9208704"/>
                  </a:ext>
                </a:extLst>
              </a:tr>
              <a:tr h="22657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개발 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5170892"/>
                  </a:ext>
                </a:extLst>
              </a:tr>
            </a:tbl>
          </a:graphicData>
        </a:graphic>
      </p:graphicFrame>
      <p:grpSp>
        <p:nvGrpSpPr>
          <p:cNvPr id="76" name="그룹 75">
            <a:extLst>
              <a:ext uri="{FF2B5EF4-FFF2-40B4-BE49-F238E27FC236}">
                <a16:creationId xmlns:a16="http://schemas.microsoft.com/office/drawing/2014/main" id="{6DFAEC3C-84B1-9801-E3D2-FB9B5B5E5D43}"/>
              </a:ext>
            </a:extLst>
          </p:cNvPr>
          <p:cNvGrpSpPr/>
          <p:nvPr/>
        </p:nvGrpSpPr>
        <p:grpSpPr>
          <a:xfrm>
            <a:off x="5094742" y="1629796"/>
            <a:ext cx="4297708" cy="1628928"/>
            <a:chOff x="5405688" y="1362046"/>
            <a:chExt cx="4297708" cy="1628928"/>
          </a:xfrm>
        </p:grpSpPr>
        <p:grpSp>
          <p:nvGrpSpPr>
            <p:cNvPr id="62" name="그룹 1005">
              <a:extLst>
                <a:ext uri="{FF2B5EF4-FFF2-40B4-BE49-F238E27FC236}">
                  <a16:creationId xmlns:a16="http://schemas.microsoft.com/office/drawing/2014/main" id="{DAF4807C-24A2-B112-9197-B54B3C6DC412}"/>
                </a:ext>
              </a:extLst>
            </p:cNvPr>
            <p:cNvGrpSpPr/>
            <p:nvPr/>
          </p:nvGrpSpPr>
          <p:grpSpPr>
            <a:xfrm>
              <a:off x="7199390" y="1866555"/>
              <a:ext cx="710304" cy="845688"/>
              <a:chOff x="7137291" y="2961940"/>
              <a:chExt cx="710304" cy="845688"/>
            </a:xfrm>
          </p:grpSpPr>
          <p:pic>
            <p:nvPicPr>
              <p:cNvPr id="69" name="Object 12">
                <a:extLst>
                  <a:ext uri="{FF2B5EF4-FFF2-40B4-BE49-F238E27FC236}">
                    <a16:creationId xmlns:a16="http://schemas.microsoft.com/office/drawing/2014/main" id="{3CA46140-9872-8E19-7B5C-1AEAED6321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7137291" y="2961940"/>
                <a:ext cx="710304" cy="845688"/>
              </a:xfrm>
              <a:prstGeom prst="rect">
                <a:avLst/>
              </a:prstGeom>
            </p:spPr>
          </p:pic>
        </p:grpSp>
        <p:grpSp>
          <p:nvGrpSpPr>
            <p:cNvPr id="63" name="그룹 1006">
              <a:extLst>
                <a:ext uri="{FF2B5EF4-FFF2-40B4-BE49-F238E27FC236}">
                  <a16:creationId xmlns:a16="http://schemas.microsoft.com/office/drawing/2014/main" id="{7219B0B3-4475-3E8B-A163-927C614DE1FD}"/>
                </a:ext>
              </a:extLst>
            </p:cNvPr>
            <p:cNvGrpSpPr/>
            <p:nvPr/>
          </p:nvGrpSpPr>
          <p:grpSpPr>
            <a:xfrm>
              <a:off x="8655198" y="1866555"/>
              <a:ext cx="682416" cy="845688"/>
              <a:chOff x="8593099" y="2961940"/>
              <a:chExt cx="682416" cy="845688"/>
            </a:xfrm>
          </p:grpSpPr>
          <p:pic>
            <p:nvPicPr>
              <p:cNvPr id="68" name="Object 15">
                <a:extLst>
                  <a:ext uri="{FF2B5EF4-FFF2-40B4-BE49-F238E27FC236}">
                    <a16:creationId xmlns:a16="http://schemas.microsoft.com/office/drawing/2014/main" id="{ED477DE3-3809-750C-0671-27DBDFBE70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8593099" y="2961940"/>
                <a:ext cx="682416" cy="845688"/>
              </a:xfrm>
              <a:prstGeom prst="rect">
                <a:avLst/>
              </a:prstGeom>
            </p:spPr>
          </p:pic>
        </p:grpSp>
        <p:grpSp>
          <p:nvGrpSpPr>
            <p:cNvPr id="64" name="그룹 1007">
              <a:extLst>
                <a:ext uri="{FF2B5EF4-FFF2-40B4-BE49-F238E27FC236}">
                  <a16:creationId xmlns:a16="http://schemas.microsoft.com/office/drawing/2014/main" id="{E885135E-19A0-5605-85A0-6CB74AB9C473}"/>
                </a:ext>
              </a:extLst>
            </p:cNvPr>
            <p:cNvGrpSpPr/>
            <p:nvPr/>
          </p:nvGrpSpPr>
          <p:grpSpPr>
            <a:xfrm>
              <a:off x="5765653" y="1866555"/>
              <a:ext cx="682416" cy="845688"/>
              <a:chOff x="5703554" y="2961940"/>
              <a:chExt cx="682416" cy="845688"/>
            </a:xfrm>
          </p:grpSpPr>
          <p:pic>
            <p:nvPicPr>
              <p:cNvPr id="67" name="Object 18">
                <a:extLst>
                  <a:ext uri="{FF2B5EF4-FFF2-40B4-BE49-F238E27FC236}">
                    <a16:creationId xmlns:a16="http://schemas.microsoft.com/office/drawing/2014/main" id="{BA7CAD55-594C-1198-F6E5-21BE565F2F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5703554" y="2961940"/>
                <a:ext cx="682416" cy="845688"/>
              </a:xfrm>
              <a:prstGeom prst="rect">
                <a:avLst/>
              </a:prstGeom>
            </p:spPr>
          </p:pic>
        </p:grpSp>
        <p:grpSp>
          <p:nvGrpSpPr>
            <p:cNvPr id="65" name="그룹 1008">
              <a:extLst>
                <a:ext uri="{FF2B5EF4-FFF2-40B4-BE49-F238E27FC236}">
                  <a16:creationId xmlns:a16="http://schemas.microsoft.com/office/drawing/2014/main" id="{A34DABD9-4088-2F05-56D1-AE9947D5C110}"/>
                </a:ext>
              </a:extLst>
            </p:cNvPr>
            <p:cNvGrpSpPr/>
            <p:nvPr/>
          </p:nvGrpSpPr>
          <p:grpSpPr>
            <a:xfrm>
              <a:off x="5405688" y="1362046"/>
              <a:ext cx="4297708" cy="1628928"/>
              <a:chOff x="5343589" y="2457431"/>
              <a:chExt cx="4297708" cy="1628928"/>
            </a:xfrm>
          </p:grpSpPr>
          <p:pic>
            <p:nvPicPr>
              <p:cNvPr id="66" name="Object 21">
                <a:extLst>
                  <a:ext uri="{FF2B5EF4-FFF2-40B4-BE49-F238E27FC236}">
                    <a16:creationId xmlns:a16="http://schemas.microsoft.com/office/drawing/2014/main" id="{6F36D30B-D03B-4320-AD1A-7937F8E1C9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5343589" y="2457431"/>
                <a:ext cx="4297708" cy="1628928"/>
              </a:xfrm>
              <a:prstGeom prst="rect">
                <a:avLst/>
              </a:prstGeom>
            </p:spPr>
          </p:pic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6A57018D-068E-28E1-AC09-CAD0ECEC9AC6}"/>
              </a:ext>
            </a:extLst>
          </p:cNvPr>
          <p:cNvGrpSpPr/>
          <p:nvPr/>
        </p:nvGrpSpPr>
        <p:grpSpPr>
          <a:xfrm>
            <a:off x="3267235" y="3617627"/>
            <a:ext cx="7251340" cy="2164826"/>
            <a:chOff x="3267235" y="3363627"/>
            <a:chExt cx="7251340" cy="2164826"/>
          </a:xfrm>
        </p:grpSpPr>
        <p:pic>
          <p:nvPicPr>
            <p:cNvPr id="73" name="Object 29">
              <a:extLst>
                <a:ext uri="{FF2B5EF4-FFF2-40B4-BE49-F238E27FC236}">
                  <a16:creationId xmlns:a16="http://schemas.microsoft.com/office/drawing/2014/main" id="{A294B702-64DD-1DCF-9475-E4DB6D8319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363831" y="3363627"/>
              <a:ext cx="4581041" cy="2164826"/>
            </a:xfrm>
            <a:prstGeom prst="rect">
              <a:avLst/>
            </a:prstGeom>
          </p:spPr>
        </p:pic>
        <p:pic>
          <p:nvPicPr>
            <p:cNvPr id="74" name="Object 32">
              <a:extLst>
                <a:ext uri="{FF2B5EF4-FFF2-40B4-BE49-F238E27FC236}">
                  <a16:creationId xmlns:a16="http://schemas.microsoft.com/office/drawing/2014/main" id="{784AB8A6-A1FC-BBD1-D879-BA584B294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8883521" y="3832453"/>
              <a:ext cx="1635054" cy="1227173"/>
            </a:xfrm>
            <a:prstGeom prst="rect">
              <a:avLst/>
            </a:prstGeom>
          </p:spPr>
        </p:pic>
        <p:pic>
          <p:nvPicPr>
            <p:cNvPr id="75" name="Object 36">
              <a:extLst>
                <a:ext uri="{FF2B5EF4-FFF2-40B4-BE49-F238E27FC236}">
                  <a16:creationId xmlns:a16="http://schemas.microsoft.com/office/drawing/2014/main" id="{2572E158-FA06-40D5-D47A-33FA5EFF040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267235" y="3714201"/>
              <a:ext cx="3887270" cy="1632653"/>
            </a:xfrm>
            <a:prstGeom prst="rect">
              <a:avLst/>
            </a:prstGeom>
          </p:spPr>
        </p:pic>
      </p:grpSp>
      <p:grpSp>
        <p:nvGrpSpPr>
          <p:cNvPr id="21" name="그룹 20"/>
          <p:cNvGrpSpPr/>
          <p:nvPr/>
        </p:nvGrpSpPr>
        <p:grpSpPr>
          <a:xfrm>
            <a:off x="96983" y="97573"/>
            <a:ext cx="12039600" cy="677108"/>
            <a:chOff x="152400" y="226964"/>
            <a:chExt cx="12039600" cy="67710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0BF8F17-9E56-462D-B8ED-980C1047873B}"/>
                </a:ext>
              </a:extLst>
            </p:cNvPr>
            <p:cNvSpPr txBox="1"/>
            <p:nvPr/>
          </p:nvSpPr>
          <p:spPr>
            <a:xfrm>
              <a:off x="1676400" y="226964"/>
              <a:ext cx="6707285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800" spc="-300" dirty="0" smtClean="0">
                  <a:solidFill>
                    <a:schemeClr val="accent4"/>
                  </a:solidFill>
                </a:rPr>
                <a:t>UI/UX </a:t>
              </a:r>
              <a:r>
                <a:rPr lang="ko-KR" altLang="en-US" sz="3800" spc="-300" dirty="0" smtClean="0">
                  <a:solidFill>
                    <a:schemeClr val="accent4"/>
                  </a:solidFill>
                </a:rPr>
                <a:t>설계 및 디자인</a:t>
              </a:r>
              <a:r>
                <a:rPr lang="ko-KR" altLang="en-US" sz="3800" spc="-300" dirty="0" smtClean="0">
                  <a:solidFill>
                    <a:schemeClr val="accent4"/>
                  </a:solidFill>
                </a:rPr>
                <a:t> </a:t>
              </a:r>
              <a:r>
                <a:rPr lang="en-US" altLang="ko-KR" sz="3800" spc="-300" dirty="0" smtClean="0">
                  <a:solidFill>
                    <a:schemeClr val="accent4"/>
                  </a:solidFill>
                </a:rPr>
                <a:t>– </a:t>
              </a:r>
              <a:r>
                <a:rPr lang="ko-KR" altLang="en-US" sz="3800" spc="-300" dirty="0" smtClean="0">
                  <a:solidFill>
                    <a:schemeClr val="accent4"/>
                  </a:solidFill>
                </a:rPr>
                <a:t>개발 정보</a:t>
              </a:r>
              <a:endParaRPr lang="ko-KR" altLang="en-US" sz="3800" spc="-300" dirty="0">
                <a:solidFill>
                  <a:schemeClr val="accent4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C4D8878-800F-4A94-9AEE-55D2DF32C42C}"/>
                </a:ext>
              </a:extLst>
            </p:cNvPr>
            <p:cNvSpPr txBox="1"/>
            <p:nvPr/>
          </p:nvSpPr>
          <p:spPr>
            <a:xfrm>
              <a:off x="583709" y="242352"/>
              <a:ext cx="8851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4"/>
                  </a:solidFill>
                </a:rPr>
                <a:t>Part </a:t>
              </a:r>
              <a:r>
                <a:rPr lang="en-US" altLang="ko-KR" dirty="0" smtClean="0">
                  <a:solidFill>
                    <a:schemeClr val="accent4"/>
                  </a:solidFill>
                </a:rPr>
                <a:t>2</a:t>
              </a:r>
              <a:endParaRPr lang="ko-KR" altLang="en-US" dirty="0">
                <a:solidFill>
                  <a:schemeClr val="accent4"/>
                </a:solidFill>
              </a:endParaRPr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0B7886A-E2C2-47A8-A271-1FD08F52EED0}"/>
                </a:ext>
              </a:extLst>
            </p:cNvPr>
            <p:cNvCxnSpPr>
              <a:cxnSpLocks/>
            </p:cNvCxnSpPr>
            <p:nvPr/>
          </p:nvCxnSpPr>
          <p:spPr>
            <a:xfrm>
              <a:off x="152400" y="898404"/>
              <a:ext cx="1435100" cy="0"/>
            </a:xfrm>
            <a:prstGeom prst="line">
              <a:avLst/>
            </a:prstGeom>
            <a:ln w="762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7911BDFD-7E29-44F7-9ED7-E8F36B51436C}"/>
                </a:ext>
              </a:extLst>
            </p:cNvPr>
            <p:cNvCxnSpPr/>
            <p:nvPr/>
          </p:nvCxnSpPr>
          <p:spPr>
            <a:xfrm>
              <a:off x="1587500" y="898404"/>
              <a:ext cx="106045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0606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945645AE-4F6A-A320-98B6-140FA77E71DF}"/>
              </a:ext>
            </a:extLst>
          </p:cNvPr>
          <p:cNvGrpSpPr/>
          <p:nvPr/>
        </p:nvGrpSpPr>
        <p:grpSpPr>
          <a:xfrm>
            <a:off x="7344085" y="954325"/>
            <a:ext cx="1916693" cy="6245190"/>
            <a:chOff x="1761240" y="1177785"/>
            <a:chExt cx="1641957" cy="5350014"/>
          </a:xfrm>
        </p:grpSpPr>
        <p:pic>
          <p:nvPicPr>
            <p:cNvPr id="11" name="그림 10" descr="텍스트, 스크린샷, 흑백, 도표이(가) 표시된 사진&#10;&#10;자동 생성된 설명">
              <a:extLst>
                <a:ext uri="{FF2B5EF4-FFF2-40B4-BE49-F238E27FC236}">
                  <a16:creationId xmlns:a16="http://schemas.microsoft.com/office/drawing/2014/main" id="{6DF770EB-AB3E-2C0C-286F-1B5455889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1240" y="1610894"/>
              <a:ext cx="1641957" cy="4916905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EAF909E-F75C-DD56-2BEB-82F9517CD0A8}"/>
                </a:ext>
              </a:extLst>
            </p:cNvPr>
            <p:cNvSpPr txBox="1"/>
            <p:nvPr/>
          </p:nvSpPr>
          <p:spPr>
            <a:xfrm>
              <a:off x="2090738" y="1177785"/>
              <a:ext cx="9829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PC</a:t>
              </a:r>
              <a:r>
                <a:rPr lang="ko-KR" altLang="en-US" dirty="0"/>
                <a:t>모드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F938A07-B816-A75D-8E32-3889303FA621}"/>
              </a:ext>
            </a:extLst>
          </p:cNvPr>
          <p:cNvGrpSpPr/>
          <p:nvPr/>
        </p:nvGrpSpPr>
        <p:grpSpPr>
          <a:xfrm>
            <a:off x="9562308" y="954325"/>
            <a:ext cx="1502379" cy="6243893"/>
            <a:chOff x="4609251" y="1177785"/>
            <a:chExt cx="1116620" cy="5350013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6F204A1-365A-3154-78A9-E9E5326A0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4085" y="1610894"/>
              <a:ext cx="726954" cy="491690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40E98D-987D-A45D-0C1F-B530B0740437}"/>
                </a:ext>
              </a:extLst>
            </p:cNvPr>
            <p:cNvSpPr txBox="1"/>
            <p:nvPr/>
          </p:nvSpPr>
          <p:spPr>
            <a:xfrm>
              <a:off x="4609251" y="1177785"/>
              <a:ext cx="1116620" cy="338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/>
                <a:t>모바일 모드</a:t>
              </a: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1003941" y="2347902"/>
            <a:ext cx="4556489" cy="2162196"/>
            <a:chOff x="1003941" y="2229586"/>
            <a:chExt cx="4556489" cy="21621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E9CE603-BBAE-8EC9-D3E2-55BE5D0ACD44}"/>
                </a:ext>
              </a:extLst>
            </p:cNvPr>
            <p:cNvSpPr txBox="1"/>
            <p:nvPr/>
          </p:nvSpPr>
          <p:spPr>
            <a:xfrm>
              <a:off x="1211747" y="2229586"/>
              <a:ext cx="4140877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400" b="1" i="0" dirty="0" smtClean="0">
                  <a:effectLst/>
                  <a:latin typeface="Söhne"/>
                </a:rPr>
                <a:t>사용자 중심의 일관된 </a:t>
              </a:r>
              <a:r>
                <a:rPr lang="ko-KR" altLang="en-US" sz="2400" b="1" i="0" dirty="0">
                  <a:effectLst/>
                  <a:latin typeface="Söhne"/>
                </a:rPr>
                <a:t>웹 </a:t>
              </a:r>
              <a:r>
                <a:rPr lang="ko-KR" altLang="en-US" sz="2400" b="1" i="0" dirty="0" smtClean="0">
                  <a:effectLst/>
                  <a:latin typeface="Söhne"/>
                </a:rPr>
                <a:t>경험</a:t>
              </a:r>
              <a:endParaRPr lang="en-US" altLang="ko-KR" sz="2400" b="1" i="0" dirty="0">
                <a:effectLst/>
                <a:latin typeface="Söhne"/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003941" y="3191453"/>
              <a:ext cx="4556489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dirty="0" smtClean="0">
                  <a:solidFill>
                    <a:srgbClr val="374151"/>
                  </a:solidFill>
                  <a:latin typeface="Söhne"/>
                </a:rPr>
                <a:t>화면 </a:t>
              </a:r>
              <a:r>
                <a:rPr lang="ko-KR" altLang="en-US" dirty="0">
                  <a:solidFill>
                    <a:srgbClr val="374151"/>
                  </a:solidFill>
                  <a:latin typeface="Söhne"/>
                </a:rPr>
                <a:t>크기에 따라 요소들이 유연하게 </a:t>
              </a:r>
              <a:r>
                <a:rPr lang="ko-KR" altLang="en-US" dirty="0" smtClean="0">
                  <a:solidFill>
                    <a:srgbClr val="374151"/>
                  </a:solidFill>
                  <a:latin typeface="Söhne"/>
                </a:rPr>
                <a:t>조절</a:t>
              </a:r>
              <a:r>
                <a:rPr lang="en-US" altLang="ko-KR" dirty="0" smtClean="0">
                  <a:solidFill>
                    <a:srgbClr val="374151"/>
                  </a:solidFill>
                  <a:latin typeface="Söhne"/>
                </a:rPr>
                <a:t>,</a:t>
              </a:r>
            </a:p>
            <a:p>
              <a:r>
                <a:rPr lang="ko-KR" altLang="en-US" dirty="0" smtClean="0">
                  <a:solidFill>
                    <a:srgbClr val="374151"/>
                  </a:solidFill>
                  <a:latin typeface="Söhne"/>
                </a:rPr>
                <a:t>사용자가 각 디바이스에서 일관된 경험을</a:t>
              </a:r>
              <a:endParaRPr lang="en-US" altLang="ko-KR" dirty="0" smtClean="0">
                <a:solidFill>
                  <a:srgbClr val="374151"/>
                </a:solidFill>
                <a:latin typeface="Söhne"/>
              </a:endParaRPr>
            </a:p>
            <a:p>
              <a:pPr algn="ctr"/>
              <a:r>
                <a:rPr lang="ko-KR" altLang="en-US" dirty="0" smtClean="0">
                  <a:solidFill>
                    <a:srgbClr val="374151"/>
                  </a:solidFill>
                  <a:latin typeface="Söhne"/>
                </a:rPr>
                <a:t>누릴 </a:t>
              </a:r>
              <a:r>
                <a:rPr lang="ko-KR" altLang="en-US" dirty="0">
                  <a:solidFill>
                    <a:srgbClr val="374151"/>
                  </a:solidFill>
                  <a:latin typeface="Söhne"/>
                </a:rPr>
                <a:t>수 있도록 제작</a:t>
              </a:r>
              <a:endParaRPr lang="ko-KR" altLang="en-US" dirty="0"/>
            </a:p>
            <a:p>
              <a:endParaRPr lang="ko-KR" altLang="en-US" dirty="0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96983" y="97573"/>
            <a:ext cx="12039600" cy="677108"/>
            <a:chOff x="152400" y="226964"/>
            <a:chExt cx="12039600" cy="67710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0BF8F17-9E56-462D-B8ED-980C1047873B}"/>
                </a:ext>
              </a:extLst>
            </p:cNvPr>
            <p:cNvSpPr txBox="1"/>
            <p:nvPr/>
          </p:nvSpPr>
          <p:spPr>
            <a:xfrm>
              <a:off x="1676400" y="226964"/>
              <a:ext cx="7508787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800" spc="-300" dirty="0"/>
                <a:t>UI/UX</a:t>
              </a:r>
              <a:r>
                <a:rPr lang="ko-KR" altLang="en-US" sz="3800" spc="-300" dirty="0"/>
                <a:t>설계 및 </a:t>
              </a:r>
              <a:r>
                <a:rPr lang="ko-KR" altLang="en-US" sz="3800" spc="-300" dirty="0" smtClean="0"/>
                <a:t>디자인 </a:t>
              </a:r>
              <a:r>
                <a:rPr lang="en-US" altLang="ko-KR" sz="3800" spc="-300" dirty="0" smtClean="0"/>
                <a:t>– </a:t>
              </a:r>
              <a:r>
                <a:rPr lang="ko-KR" altLang="en-US" sz="3800" spc="-300" dirty="0" smtClean="0"/>
                <a:t>와이어 프레임</a:t>
              </a:r>
              <a:endParaRPr lang="ko-KR" altLang="en-US" sz="3800" spc="-3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C4D8878-800F-4A94-9AEE-55D2DF32C42C}"/>
                </a:ext>
              </a:extLst>
            </p:cNvPr>
            <p:cNvSpPr txBox="1"/>
            <p:nvPr/>
          </p:nvSpPr>
          <p:spPr>
            <a:xfrm>
              <a:off x="583709" y="242352"/>
              <a:ext cx="8851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4"/>
                  </a:solidFill>
                </a:rPr>
                <a:t>Part </a:t>
              </a:r>
              <a:r>
                <a:rPr lang="en-US" altLang="ko-KR" dirty="0" smtClean="0">
                  <a:solidFill>
                    <a:schemeClr val="accent4"/>
                  </a:solidFill>
                </a:rPr>
                <a:t>2</a:t>
              </a:r>
              <a:endParaRPr lang="ko-KR" altLang="en-US" dirty="0">
                <a:solidFill>
                  <a:schemeClr val="accent4"/>
                </a:solidFill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30B7886A-E2C2-47A8-A271-1FD08F52EED0}"/>
                </a:ext>
              </a:extLst>
            </p:cNvPr>
            <p:cNvCxnSpPr>
              <a:cxnSpLocks/>
            </p:cNvCxnSpPr>
            <p:nvPr/>
          </p:nvCxnSpPr>
          <p:spPr>
            <a:xfrm>
              <a:off x="152400" y="898404"/>
              <a:ext cx="1435100" cy="0"/>
            </a:xfrm>
            <a:prstGeom prst="line">
              <a:avLst/>
            </a:prstGeom>
            <a:ln w="762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7911BDFD-7E29-44F7-9ED7-E8F36B51436C}"/>
                </a:ext>
              </a:extLst>
            </p:cNvPr>
            <p:cNvCxnSpPr/>
            <p:nvPr/>
          </p:nvCxnSpPr>
          <p:spPr>
            <a:xfrm>
              <a:off x="1587500" y="898404"/>
              <a:ext cx="106045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351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0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/>
          <p:cNvGrpSpPr/>
          <p:nvPr/>
        </p:nvGrpSpPr>
        <p:grpSpPr>
          <a:xfrm>
            <a:off x="99388" y="97573"/>
            <a:ext cx="12054348" cy="677108"/>
            <a:chOff x="152400" y="226964"/>
            <a:chExt cx="12039600" cy="677108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0BF8F17-9E56-462D-B8ED-980C1047873B}"/>
                </a:ext>
              </a:extLst>
            </p:cNvPr>
            <p:cNvSpPr txBox="1"/>
            <p:nvPr/>
          </p:nvSpPr>
          <p:spPr>
            <a:xfrm>
              <a:off x="1676400" y="226964"/>
              <a:ext cx="7051308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800" spc="-300" dirty="0"/>
                <a:t>UI/UX</a:t>
              </a:r>
              <a:r>
                <a:rPr lang="ko-KR" altLang="en-US" sz="3800" spc="-300" dirty="0"/>
                <a:t>설계 및 </a:t>
              </a:r>
              <a:r>
                <a:rPr lang="ko-KR" altLang="en-US" sz="3800" spc="-300" dirty="0" smtClean="0"/>
                <a:t>디자인 </a:t>
              </a:r>
              <a:r>
                <a:rPr lang="en-US" altLang="ko-KR" sz="3800" spc="-300" dirty="0" smtClean="0"/>
                <a:t>– </a:t>
              </a:r>
              <a:r>
                <a:rPr lang="ko-KR" altLang="en-US" sz="3800" spc="-300" dirty="0" smtClean="0"/>
                <a:t>가이드 라인</a:t>
              </a:r>
              <a:endParaRPr lang="ko-KR" altLang="en-US" sz="3800" spc="-3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C4D8878-800F-4A94-9AEE-55D2DF32C42C}"/>
                </a:ext>
              </a:extLst>
            </p:cNvPr>
            <p:cNvSpPr txBox="1"/>
            <p:nvPr/>
          </p:nvSpPr>
          <p:spPr>
            <a:xfrm>
              <a:off x="583709" y="242352"/>
              <a:ext cx="8851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accent4"/>
                  </a:solidFill>
                </a:rPr>
                <a:t>Part </a:t>
              </a:r>
              <a:r>
                <a:rPr lang="en-US" altLang="ko-KR" dirty="0" smtClean="0">
                  <a:solidFill>
                    <a:schemeClr val="accent4"/>
                  </a:solidFill>
                </a:rPr>
                <a:t>2</a:t>
              </a:r>
              <a:endParaRPr lang="ko-KR" altLang="en-US" dirty="0">
                <a:solidFill>
                  <a:schemeClr val="accent4"/>
                </a:solidFill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30B7886A-E2C2-47A8-A271-1FD08F52EED0}"/>
                </a:ext>
              </a:extLst>
            </p:cNvPr>
            <p:cNvCxnSpPr>
              <a:cxnSpLocks/>
            </p:cNvCxnSpPr>
            <p:nvPr/>
          </p:nvCxnSpPr>
          <p:spPr>
            <a:xfrm>
              <a:off x="152400" y="898404"/>
              <a:ext cx="1435100" cy="0"/>
            </a:xfrm>
            <a:prstGeom prst="line">
              <a:avLst/>
            </a:prstGeom>
            <a:ln w="762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7911BDFD-7E29-44F7-9ED7-E8F36B51436C}"/>
                </a:ext>
              </a:extLst>
            </p:cNvPr>
            <p:cNvCxnSpPr/>
            <p:nvPr/>
          </p:nvCxnSpPr>
          <p:spPr>
            <a:xfrm>
              <a:off x="1587500" y="898404"/>
              <a:ext cx="106045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/>
          <p:cNvGrpSpPr/>
          <p:nvPr/>
        </p:nvGrpSpPr>
        <p:grpSpPr>
          <a:xfrm>
            <a:off x="1417488" y="1732694"/>
            <a:ext cx="4708246" cy="4757146"/>
            <a:chOff x="654463" y="1434587"/>
            <a:chExt cx="5004254" cy="5056228"/>
          </a:xfrm>
        </p:grpSpPr>
        <p:grpSp>
          <p:nvGrpSpPr>
            <p:cNvPr id="19" name="그룹 18"/>
            <p:cNvGrpSpPr/>
            <p:nvPr/>
          </p:nvGrpSpPr>
          <p:grpSpPr>
            <a:xfrm>
              <a:off x="654463" y="3290032"/>
              <a:ext cx="4994636" cy="1440000"/>
              <a:chOff x="654463" y="3290032"/>
              <a:chExt cx="4994636" cy="1440000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22FF5167-02CE-4252-B4D1-E2484223B8D8}"/>
                  </a:ext>
                </a:extLst>
              </p:cNvPr>
              <p:cNvSpPr txBox="1"/>
              <p:nvPr/>
            </p:nvSpPr>
            <p:spPr>
              <a:xfrm>
                <a:off x="4377597" y="3825366"/>
                <a:ext cx="12715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#E5E0D2</a:t>
                </a:r>
              </a:p>
            </p:txBody>
          </p:sp>
          <p:grpSp>
            <p:nvGrpSpPr>
              <p:cNvPr id="8" name="그룹 7"/>
              <p:cNvGrpSpPr/>
              <p:nvPr/>
            </p:nvGrpSpPr>
            <p:grpSpPr>
              <a:xfrm>
                <a:off x="654463" y="3290032"/>
                <a:ext cx="3523836" cy="1440000"/>
                <a:chOff x="8529795" y="3033021"/>
                <a:chExt cx="3523836" cy="1440000"/>
              </a:xfrm>
            </p:grpSpPr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D19343D4-9148-4818-A634-5C1B567F8E40}"/>
                    </a:ext>
                  </a:extLst>
                </p:cNvPr>
                <p:cNvSpPr/>
                <p:nvPr/>
              </p:nvSpPr>
              <p:spPr>
                <a:xfrm>
                  <a:off x="8789510" y="3393021"/>
                  <a:ext cx="3264121" cy="720000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7" name="그림 6" descr="도자기, 꽃병, 머그잔, 벽이(가) 표시된 사진&#10;&#10;자동 생성된 설명">
                  <a:extLst>
                    <a:ext uri="{FF2B5EF4-FFF2-40B4-BE49-F238E27FC236}">
                      <a16:creationId xmlns:a16="http://schemas.microsoft.com/office/drawing/2014/main" id="{26D24302-0D13-C53E-B6B4-4AFF27B1E13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529795" y="3033021"/>
                  <a:ext cx="1440000" cy="14400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0" name="그룹 19"/>
            <p:cNvGrpSpPr/>
            <p:nvPr/>
          </p:nvGrpSpPr>
          <p:grpSpPr>
            <a:xfrm>
              <a:off x="654463" y="5050815"/>
              <a:ext cx="5004254" cy="1440000"/>
              <a:chOff x="654463" y="5050815"/>
              <a:chExt cx="5004254" cy="1440000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DB6D882-59BB-4281-A318-FD9CA47DE538}"/>
                  </a:ext>
                </a:extLst>
              </p:cNvPr>
              <p:cNvSpPr txBox="1"/>
              <p:nvPr/>
            </p:nvSpPr>
            <p:spPr>
              <a:xfrm>
                <a:off x="4377597" y="5586149"/>
                <a:ext cx="128112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 smtClean="0"/>
                  <a:t>#7C7C7A</a:t>
                </a:r>
                <a:endParaRPr lang="ko-KR" altLang="en-US" sz="1400" dirty="0"/>
              </a:p>
            </p:txBody>
          </p:sp>
          <p:grpSp>
            <p:nvGrpSpPr>
              <p:cNvPr id="4" name="그룹 3"/>
              <p:cNvGrpSpPr/>
              <p:nvPr/>
            </p:nvGrpSpPr>
            <p:grpSpPr>
              <a:xfrm>
                <a:off x="654463" y="5050815"/>
                <a:ext cx="3523836" cy="1440000"/>
                <a:chOff x="8526570" y="1066171"/>
                <a:chExt cx="3523836" cy="1440000"/>
              </a:xfrm>
            </p:grpSpPr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F67AFFEB-4186-4001-A87D-CBE93A6FA505}"/>
                    </a:ext>
                  </a:extLst>
                </p:cNvPr>
                <p:cNvSpPr/>
                <p:nvPr/>
              </p:nvSpPr>
              <p:spPr>
                <a:xfrm>
                  <a:off x="8798564" y="1426171"/>
                  <a:ext cx="3251842" cy="7200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1" name="그림 10" descr="트뤼플, 음식, 지상이(가) 표시된 사진&#10;&#10;자동 생성된 설명">
                  <a:extLst>
                    <a:ext uri="{FF2B5EF4-FFF2-40B4-BE49-F238E27FC236}">
                      <a16:creationId xmlns:a16="http://schemas.microsoft.com/office/drawing/2014/main" id="{0C47BB00-1788-79DD-4F90-9D957C154A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526570" y="1066171"/>
                  <a:ext cx="1440000" cy="144000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" name="그룹 17"/>
            <p:cNvGrpSpPr/>
            <p:nvPr/>
          </p:nvGrpSpPr>
          <p:grpSpPr>
            <a:xfrm>
              <a:off x="654463" y="1434587"/>
              <a:ext cx="4928913" cy="1440000"/>
              <a:chOff x="654463" y="1434587"/>
              <a:chExt cx="4928913" cy="1440000"/>
            </a:xfrm>
          </p:grpSpPr>
          <p:grpSp>
            <p:nvGrpSpPr>
              <p:cNvPr id="2" name="그룹 1"/>
              <p:cNvGrpSpPr/>
              <p:nvPr/>
            </p:nvGrpSpPr>
            <p:grpSpPr>
              <a:xfrm>
                <a:off x="654463" y="1434587"/>
                <a:ext cx="3523837" cy="1440000"/>
                <a:chOff x="8529795" y="1353474"/>
                <a:chExt cx="3523837" cy="1440000"/>
              </a:xfrm>
            </p:grpSpPr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D6FF1298-7AC9-429F-AE7F-5787CEE2B979}"/>
                    </a:ext>
                  </a:extLst>
                </p:cNvPr>
                <p:cNvSpPr/>
                <p:nvPr/>
              </p:nvSpPr>
              <p:spPr>
                <a:xfrm>
                  <a:off x="8798564" y="1713474"/>
                  <a:ext cx="3255068" cy="720000"/>
                </a:xfrm>
                <a:prstGeom prst="rect">
                  <a:avLst/>
                </a:prstGeom>
                <a:solidFill>
                  <a:schemeClr val="accent4">
                    <a:lumMod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9" name="그림 8" descr="바위, 돌, 건물, 자연이(가) 표시된 사진&#10;&#10;자동 생성된 설명">
                  <a:extLst>
                    <a:ext uri="{FF2B5EF4-FFF2-40B4-BE49-F238E27FC236}">
                      <a16:creationId xmlns:a16="http://schemas.microsoft.com/office/drawing/2014/main" id="{32FFDBDC-E0A0-26AA-F11D-5C30A90B74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529795" y="1353474"/>
                  <a:ext cx="1440000" cy="1440000"/>
                </a:xfrm>
                <a:prstGeom prst="rect">
                  <a:avLst/>
                </a:prstGeom>
              </p:spPr>
            </p:pic>
          </p:grpSp>
          <p:sp>
            <p:nvSpPr>
              <p:cNvPr id="10" name="직사각형 9"/>
              <p:cNvSpPr/>
              <p:nvPr/>
            </p:nvSpPr>
            <p:spPr>
              <a:xfrm>
                <a:off x="4377597" y="1969921"/>
                <a:ext cx="120577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dirty="0"/>
                  <a:t>#373430</a:t>
                </a:r>
              </a:p>
            </p:txBody>
          </p:sp>
        </p:grpSp>
      </p:grpSp>
      <p:sp>
        <p:nvSpPr>
          <p:cNvPr id="3" name="TextBox 2"/>
          <p:cNvSpPr txBox="1"/>
          <p:nvPr/>
        </p:nvSpPr>
        <p:spPr>
          <a:xfrm>
            <a:off x="1597881" y="46908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>
              <a:latin typeface="Playbill" panose="040506030A0602020202" pitchFamily="82" charset="0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661" y="3346231"/>
            <a:ext cx="2586145" cy="122372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320727" y="1086363"/>
            <a:ext cx="30380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/>
              <a:t>Typography</a:t>
            </a:r>
            <a:endParaRPr lang="ko-KR" altLang="en-US" sz="3600" dirty="0"/>
          </a:p>
        </p:txBody>
      </p:sp>
      <p:sp>
        <p:nvSpPr>
          <p:cNvPr id="41" name="TextBox 40"/>
          <p:cNvSpPr txBox="1"/>
          <p:nvPr/>
        </p:nvSpPr>
        <p:spPr>
          <a:xfrm>
            <a:off x="2772310" y="1086363"/>
            <a:ext cx="1680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/>
              <a:t>Colors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42849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2FF242B-6E9C-41EE-ACAD-471F1E061F41}"/>
              </a:ext>
            </a:extLst>
          </p:cNvPr>
          <p:cNvGrpSpPr/>
          <p:nvPr/>
        </p:nvGrpSpPr>
        <p:grpSpPr>
          <a:xfrm>
            <a:off x="901700" y="2721114"/>
            <a:ext cx="1996059" cy="1415772"/>
            <a:chOff x="901700" y="2721114"/>
            <a:chExt cx="1996059" cy="141577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A2DCC3D-051E-42FD-AA6D-78ABFF7996F4}"/>
                </a:ext>
              </a:extLst>
            </p:cNvPr>
            <p:cNvSpPr txBox="1"/>
            <p:nvPr/>
          </p:nvSpPr>
          <p:spPr>
            <a:xfrm>
              <a:off x="901700" y="2721114"/>
              <a:ext cx="199605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latin typeface="+mj-lt"/>
                </a:rPr>
                <a:t>Part 3</a:t>
              </a:r>
              <a:endParaRPr lang="ko-KR" altLang="en-US" sz="4400" dirty="0"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BBA393-00D1-4319-BAA3-0B788B873931}"/>
                </a:ext>
              </a:extLst>
            </p:cNvPr>
            <p:cNvSpPr txBox="1"/>
            <p:nvPr/>
          </p:nvSpPr>
          <p:spPr>
            <a:xfrm>
              <a:off x="901700" y="3490555"/>
              <a:ext cx="187743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spc="-300" dirty="0" err="1" smtClean="0"/>
                <a:t>수행결과</a:t>
              </a:r>
              <a:endParaRPr lang="ko-KR" altLang="en-US" sz="3600" spc="-3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4311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11 고르곤졸라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5F5F5D"/>
      </a:accent1>
      <a:accent2>
        <a:srgbClr val="7C7C7A"/>
      </a:accent2>
      <a:accent3>
        <a:srgbClr val="BEB7B1"/>
      </a:accent3>
      <a:accent4>
        <a:srgbClr val="3D3A35"/>
      </a:accent4>
      <a:accent5>
        <a:srgbClr val="D1C6AE"/>
      </a:accent5>
      <a:accent6>
        <a:srgbClr val="DFD8C7"/>
      </a:accent6>
      <a:hlink>
        <a:srgbClr val="757070"/>
      </a:hlink>
      <a:folHlink>
        <a:srgbClr val="757070"/>
      </a:folHlink>
    </a:clrScheme>
    <a:fontScheme name="Pretendard ExtraBold">
      <a:majorFont>
        <a:latin typeface="Montserrat Black"/>
        <a:ea typeface="Pretendard ExtraBold"/>
        <a:cs typeface=""/>
      </a:majorFont>
      <a:minorFont>
        <a:latin typeface="Montserrat SemiBol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1121</TotalTime>
  <Words>230</Words>
  <Application>Microsoft Office PowerPoint</Application>
  <PresentationFormat>와이드스크린</PresentationFormat>
  <Paragraphs>66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Adobe Fan Heiti Std B</vt:lpstr>
      <vt:lpstr>Pretendard</vt:lpstr>
      <vt:lpstr>Pretendard ExtraBold</vt:lpstr>
      <vt:lpstr>Söhne</vt:lpstr>
      <vt:lpstr>맑은 고딕</vt:lpstr>
      <vt:lpstr>Arial</vt:lpstr>
      <vt:lpstr>Montserrat Black</vt:lpstr>
      <vt:lpstr>Montserrat SemiBold</vt:lpstr>
      <vt:lpstr>Playbill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YJ</cp:lastModifiedBy>
  <cp:revision>68</cp:revision>
  <dcterms:created xsi:type="dcterms:W3CDTF">2021-10-22T06:13:27Z</dcterms:created>
  <dcterms:modified xsi:type="dcterms:W3CDTF">2024-02-01T07:32:57Z</dcterms:modified>
</cp:coreProperties>
</file>

<file path=docProps/thumbnail.jpeg>
</file>